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98" r:id="rId2"/>
    <p:sldId id="499" r:id="rId3"/>
    <p:sldId id="500" r:id="rId4"/>
    <p:sldId id="501" r:id="rId5"/>
    <p:sldId id="635" r:id="rId6"/>
    <p:sldId id="63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75E5-58E8-43CE-AC91-81E7CF49F338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8ED66-884D-4A32-8A18-3942F6156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41CD00-0ACE-49B8-993C-5DA99AB38D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04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90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25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0" dirty="0"/>
              <a:t>If you have fewer than 6 people in your group, you can have one or two people play multiple roles.</a:t>
            </a:r>
          </a:p>
          <a:p>
            <a:pPr lvl="0"/>
            <a:endParaRPr lang="en-US" b="0" dirty="0"/>
          </a:p>
          <a:p>
            <a:pPr lvl="0"/>
            <a:r>
              <a:rPr lang="en-US" b="1" dirty="0"/>
              <a:t>Researcher</a:t>
            </a:r>
            <a:r>
              <a:rPr lang="en-US" dirty="0"/>
              <a:t>: Pretend you are one of the authors of an assigned reading. Why makes this research cool? Why should we care about it?</a:t>
            </a:r>
          </a:p>
          <a:p>
            <a:pPr lvl="0"/>
            <a:r>
              <a:rPr lang="en-US" b="1" dirty="0"/>
              <a:t>Eyewitness</a:t>
            </a:r>
            <a:r>
              <a:rPr lang="en-US" b="0" dirty="0"/>
              <a:t>: Pretend that you are an eyewitness to a crime. Describe how the concepts described in the readings apply to your experiences.</a:t>
            </a:r>
          </a:p>
          <a:p>
            <a:pPr lvl="0"/>
            <a:r>
              <a:rPr lang="en-US" b="1" dirty="0"/>
              <a:t>Defense Attorney</a:t>
            </a:r>
            <a:r>
              <a:rPr lang="en-US" b="0" dirty="0"/>
              <a:t>: Pretend that you are a DA representing a person that you believe was wrongfully identified by an eyewitness. How might you use the readings to argue for your client’s innocence in court?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Police Officer</a:t>
            </a:r>
            <a:r>
              <a:rPr lang="en-US" b="0" dirty="0"/>
              <a:t>: Pretend that you are an officer who is interviewing an eyewitness to a crime. How might the readings help you to interact with the eyewitness and obtain an accurate identification?</a:t>
            </a:r>
          </a:p>
          <a:p>
            <a:pPr lvl="0"/>
            <a:r>
              <a:rPr lang="en-US" b="1" dirty="0"/>
              <a:t>Suspect</a:t>
            </a:r>
            <a:r>
              <a:rPr lang="en-US" b="0" dirty="0"/>
              <a:t>: Pretend that you are an </a:t>
            </a:r>
            <a:r>
              <a:rPr lang="en-US" b="0" u="sng" dirty="0"/>
              <a:t>innocent</a:t>
            </a:r>
            <a:r>
              <a:rPr lang="en-US" b="0" u="none" dirty="0"/>
              <a:t> suspect who has been misidentified by an eyewitness. How might the readings help you to form an argument for appeal (or, if convicted, apply for exoneration)?</a:t>
            </a:r>
            <a:endParaRPr lang="en-US" b="0" dirty="0"/>
          </a:p>
          <a:p>
            <a:pPr lvl="0"/>
            <a:r>
              <a:rPr lang="en-US" b="1" dirty="0"/>
              <a:t>Timekeeper</a:t>
            </a:r>
            <a:r>
              <a:rPr lang="en-US" dirty="0"/>
              <a:t>: The timekeeper’s job is to (1) keep the group on task and (2) make sure that everyone gets an equal share in the discussion.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0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29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/>
              <a:t>Why multiple choice? </a:t>
            </a:r>
            <a:r>
              <a:rPr lang="en-US" dirty="0"/>
              <a:t>Because a good multiple-choice question is like a good lineup – there is only one correct answer, but the other answers are plausible and a person who did not study/take this class should not be able to guess the correct answer!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34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8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6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1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13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9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4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5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3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1ECAD85-7EF6-43E2-91AE-01E52332965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7193692-D2E9-4080-8C88-30E4B19A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B5349-41D4-4549-9B67-2A782F8D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57" y="1109407"/>
            <a:ext cx="10560037" cy="2926080"/>
          </a:xfrm>
        </p:spPr>
        <p:txBody>
          <a:bodyPr/>
          <a:lstStyle/>
          <a:p>
            <a:r>
              <a:rPr lang="en-US" dirty="0"/>
              <a:t>Group Discussion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F4CC8-7689-475F-8FFB-275F09713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Rules, Norms, Roles, &amp; Goals</a:t>
            </a:r>
          </a:p>
        </p:txBody>
      </p:sp>
    </p:spTree>
    <p:extLst>
      <p:ext uri="{BB962C8B-B14F-4D97-AF65-F5344CB8AC3E}">
        <p14:creationId xmlns:p14="http://schemas.microsoft.com/office/powerpoint/2010/main" val="240012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F8FF3-5FCD-4CFD-BCDB-E2BA0273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05276"/>
            <a:ext cx="9875520" cy="1356360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Group Discussion </a:t>
            </a:r>
            <a:r>
              <a:rPr lang="en-US" sz="4800" b="1" dirty="0">
                <a:latin typeface="+mj-lt"/>
              </a:rPr>
              <a:t>Rules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721515-6A53-44F3-8F12-31B5CE90F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23" y="1661636"/>
            <a:ext cx="11573553" cy="4632961"/>
          </a:xfrm>
        </p:spPr>
        <p:txBody>
          <a:bodyPr>
            <a:noAutofit/>
          </a:bodyPr>
          <a:lstStyle/>
          <a:p>
            <a:pPr marL="788670" indent="-74295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600" dirty="0">
                <a:latin typeface="+mj-lt"/>
              </a:rPr>
              <a:t>Come 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prepared and willing </a:t>
            </a:r>
            <a:r>
              <a:rPr lang="en-US" sz="3600" dirty="0">
                <a:latin typeface="+mj-lt"/>
              </a:rPr>
              <a:t>to discuss material. </a:t>
            </a:r>
          </a:p>
          <a:p>
            <a:pPr marL="788670" indent="-74295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600" dirty="0">
                <a:latin typeface="+mj-lt"/>
              </a:rPr>
              <a:t>You 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cannot sit in the same chair more than once </a:t>
            </a:r>
            <a:r>
              <a:rPr lang="en-US" sz="3600" dirty="0">
                <a:latin typeface="+mj-lt"/>
              </a:rPr>
              <a:t>a day. By the end of the semester, you should have been in a group with </a:t>
            </a:r>
            <a:r>
              <a:rPr lang="en-US" sz="3600" u="sng" dirty="0">
                <a:latin typeface="+mj-lt"/>
              </a:rPr>
              <a:t>everyone</a:t>
            </a:r>
            <a:r>
              <a:rPr lang="en-US" sz="3600" dirty="0">
                <a:latin typeface="+mj-lt"/>
              </a:rPr>
              <a:t>.</a:t>
            </a:r>
          </a:p>
          <a:p>
            <a:pPr marL="788670" indent="-74295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600" dirty="0">
                <a:latin typeface="+mj-lt"/>
              </a:rPr>
              <a:t>Follow the “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norms</a:t>
            </a:r>
            <a:r>
              <a:rPr lang="en-US" sz="3600" dirty="0">
                <a:latin typeface="+mj-lt"/>
              </a:rPr>
              <a:t>” of group discussion.</a:t>
            </a:r>
          </a:p>
          <a:p>
            <a:pPr marL="788670" indent="-74295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600" dirty="0">
                <a:latin typeface="+mj-lt"/>
              </a:rPr>
              <a:t>Play your assigned 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role</a:t>
            </a:r>
            <a:r>
              <a:rPr lang="en-US" sz="3600" dirty="0">
                <a:latin typeface="+mj-lt"/>
              </a:rPr>
              <a:t> for the day.</a:t>
            </a:r>
          </a:p>
          <a:p>
            <a:pPr marL="788670" indent="-742950">
              <a:spcBef>
                <a:spcPts val="600"/>
              </a:spcBef>
              <a:buFont typeface="+mj-lt"/>
              <a:buAutoNum type="arabicPeriod"/>
            </a:pPr>
            <a:endParaRPr lang="en-US" sz="3600" dirty="0">
              <a:latin typeface="+mj-lt"/>
            </a:endParaRPr>
          </a:p>
          <a:p>
            <a:pPr marL="788670" indent="-742950">
              <a:spcBef>
                <a:spcPts val="600"/>
              </a:spcBef>
              <a:buFont typeface="+mj-lt"/>
              <a:buAutoNum type="arabicPeriod"/>
            </a:pPr>
            <a:endParaRPr lang="en-US" sz="3600" dirty="0">
              <a:latin typeface="+mj-lt"/>
            </a:endParaRPr>
          </a:p>
          <a:p>
            <a:pPr marL="45720" indent="0">
              <a:spcBef>
                <a:spcPts val="60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725696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F8FF3-5FCD-4CFD-BCDB-E2BA0273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184696"/>
            <a:ext cx="9875520" cy="1356360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Group Discussion </a:t>
            </a:r>
            <a:r>
              <a:rPr lang="en-US" sz="4800" b="1" dirty="0">
                <a:latin typeface="+mj-lt"/>
              </a:rPr>
              <a:t>Norms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721515-6A53-44F3-8F12-31B5CE90F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23" y="1461868"/>
            <a:ext cx="11573553" cy="5090856"/>
          </a:xfrm>
        </p:spPr>
        <p:txBody>
          <a:bodyPr numCol="2">
            <a:normAutofit/>
          </a:bodyPr>
          <a:lstStyle/>
          <a:p>
            <a:pPr marL="461963" indent="-417513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Prepare by </a:t>
            </a:r>
            <a:r>
              <a:rPr lang="en-US" sz="2800" b="1" dirty="0">
                <a:latin typeface="+mj-lt"/>
              </a:rPr>
              <a:t>thoughtfully</a:t>
            </a:r>
            <a:r>
              <a:rPr lang="en-US" sz="2800" dirty="0">
                <a:latin typeface="+mj-lt"/>
              </a:rPr>
              <a:t> reading ahead of time.</a:t>
            </a:r>
          </a:p>
          <a:p>
            <a:pPr marL="461963" indent="-417513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While reading, write notes to yourself listing terms/concepts that you want to discuss.</a:t>
            </a:r>
          </a:p>
          <a:p>
            <a:pPr marL="461963" indent="-417513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If you don’t understand something, ask! It is likely that others are confused too.</a:t>
            </a:r>
          </a:p>
          <a:p>
            <a:pPr marL="461963" indent="-417513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Don’t keep cool ideas to yourself or your single group.</a:t>
            </a:r>
          </a:p>
          <a:p>
            <a:pPr marL="461963" indent="-417513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Use personal experiences to make your points.</a:t>
            </a:r>
          </a:p>
          <a:p>
            <a:pPr marL="9144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Pay attention to what others say: Everyone in a discussion is a teacher!</a:t>
            </a:r>
          </a:p>
          <a:p>
            <a:pPr marL="9144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Be kind and respectful of others in your group.</a:t>
            </a:r>
          </a:p>
          <a:p>
            <a:pPr marL="9144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Explore, rather than avoid, points of disagreement.</a:t>
            </a:r>
          </a:p>
          <a:p>
            <a:pPr marL="9144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Join the discussion – this method of learning only works if you participate.</a:t>
            </a:r>
          </a:p>
          <a:p>
            <a:pPr marL="914400" indent="-452438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+mj-lt"/>
              </a:rPr>
              <a:t>Encourage your group members!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13350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F8FF3-5FCD-4CFD-BCDB-E2BA0273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184696"/>
            <a:ext cx="9875520" cy="1356360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Group Discussion </a:t>
            </a:r>
            <a:r>
              <a:rPr lang="en-US" sz="4800" b="1" dirty="0">
                <a:latin typeface="+mj-lt"/>
              </a:rPr>
              <a:t>Roles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721515-6A53-44F3-8F12-31B5CE90F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960" y="6097309"/>
            <a:ext cx="3031395" cy="464630"/>
          </a:xfrm>
        </p:spPr>
        <p:txBody>
          <a:bodyPr numCol="1"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The Timekeeper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E9B6ACC-673C-34CB-D0F3-1261C7EBD549}"/>
              </a:ext>
            </a:extLst>
          </p:cNvPr>
          <p:cNvSpPr txBox="1">
            <a:spLocks/>
          </p:cNvSpPr>
          <p:nvPr/>
        </p:nvSpPr>
        <p:spPr>
          <a:xfrm>
            <a:off x="4722997" y="6125520"/>
            <a:ext cx="3031395" cy="4646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Suspect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46C086C-0D24-51FB-458B-DFF918372656}"/>
              </a:ext>
            </a:extLst>
          </p:cNvPr>
          <p:cNvSpPr txBox="1">
            <a:spLocks/>
          </p:cNvSpPr>
          <p:nvPr/>
        </p:nvSpPr>
        <p:spPr>
          <a:xfrm>
            <a:off x="689906" y="3484370"/>
            <a:ext cx="3031395" cy="4646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Researcher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7B3B745-E436-5953-5529-E12719A2CA39}"/>
              </a:ext>
            </a:extLst>
          </p:cNvPr>
          <p:cNvSpPr txBox="1">
            <a:spLocks/>
          </p:cNvSpPr>
          <p:nvPr/>
        </p:nvSpPr>
        <p:spPr>
          <a:xfrm>
            <a:off x="689906" y="6125520"/>
            <a:ext cx="3031395" cy="4646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Police Officer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55EA545-D3D8-D7AC-32F1-6C4FDF3C584D}"/>
              </a:ext>
            </a:extLst>
          </p:cNvPr>
          <p:cNvSpPr txBox="1">
            <a:spLocks/>
          </p:cNvSpPr>
          <p:nvPr/>
        </p:nvSpPr>
        <p:spPr>
          <a:xfrm>
            <a:off x="8336179" y="3467779"/>
            <a:ext cx="3316790" cy="4646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Defense Attorney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2652008-EE96-04CA-F0ED-D7DD99A693A1}"/>
              </a:ext>
            </a:extLst>
          </p:cNvPr>
          <p:cNvSpPr txBox="1">
            <a:spLocks/>
          </p:cNvSpPr>
          <p:nvPr/>
        </p:nvSpPr>
        <p:spPr>
          <a:xfrm>
            <a:off x="4580299" y="3467779"/>
            <a:ext cx="3316790" cy="4646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Eyewitness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F52006AC-572B-9045-2839-501E74959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7" y="1499491"/>
            <a:ext cx="3031395" cy="1940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6D125C-D13B-0353-D216-0C3EA21E8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87" y="1471950"/>
            <a:ext cx="2910614" cy="1940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93755E86-7FEC-4934-830E-66C4E2D7D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60" y="1471950"/>
            <a:ext cx="2873229" cy="19154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 descr="A person in sunglasses standing next to a police car&#10;&#10;Description automatically generated with low confidence">
            <a:extLst>
              <a:ext uri="{FF2B5EF4-FFF2-40B4-BE49-F238E27FC236}">
                <a16:creationId xmlns:a16="http://schemas.microsoft.com/office/drawing/2014/main" id="{5027AD18-FAB2-3C7A-F241-6B29E9F64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7" y="3993472"/>
            <a:ext cx="3031395" cy="2013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 descr="A person holding a clock&#10;&#10;Description automatically generated with low confidence">
            <a:extLst>
              <a:ext uri="{FF2B5EF4-FFF2-40B4-BE49-F238E27FC236}">
                <a16:creationId xmlns:a16="http://schemas.microsoft.com/office/drawing/2014/main" id="{E492E47E-EE9D-1138-4CF1-2044206FED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9"/>
          <a:stretch/>
        </p:blipFill>
        <p:spPr>
          <a:xfrm>
            <a:off x="8557960" y="3981987"/>
            <a:ext cx="2873229" cy="2059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A4F6BDFA-9796-BBC1-98B5-CD88FF17DC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95" y="3981987"/>
            <a:ext cx="3128804" cy="2024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3819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F8FF3-5FCD-4CFD-BCDB-E2BA0273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184696"/>
            <a:ext cx="9875520" cy="1356360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Group Discussion Phases</a:t>
            </a:r>
            <a:endParaRPr lang="en-US" sz="4800" b="1" dirty="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721515-6A53-44F3-8F12-31B5CE90F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23" y="1328738"/>
            <a:ext cx="11573553" cy="5344566"/>
          </a:xfrm>
        </p:spPr>
        <p:txBody>
          <a:bodyPr numCol="1">
            <a:normAutofit fontScale="92500" lnSpcReduction="10000"/>
          </a:bodyPr>
          <a:lstStyle/>
          <a:p>
            <a:pPr marL="461963" indent="-417513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Phase One</a:t>
            </a:r>
            <a:r>
              <a:rPr lang="en-US" sz="3200" dirty="0">
                <a:latin typeface="+mj-lt"/>
              </a:rPr>
              <a:t>: </a:t>
            </a:r>
          </a:p>
          <a:p>
            <a:pPr marL="1004570" lvl="2" indent="-457200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+mj-lt"/>
              </a:rPr>
              <a:t>In Weeks 2-5, self-assign to a role that you are interested in or can relate to. For example, if you plan to pursue law enforcement or have family in law enforcement, join the Police Officer group.</a:t>
            </a:r>
          </a:p>
          <a:p>
            <a:pPr marL="55880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Phase Two</a:t>
            </a:r>
            <a:r>
              <a:rPr lang="en-US" sz="3200" dirty="0">
                <a:latin typeface="+mj-lt"/>
              </a:rPr>
              <a:t>:</a:t>
            </a:r>
          </a:p>
          <a:p>
            <a:pPr marL="1061720" lvl="2" indent="-514350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+mj-lt"/>
              </a:rPr>
              <a:t>In Weeks 6-9, you will move to different groups but </a:t>
            </a:r>
            <a:r>
              <a:rPr lang="en-US" sz="2800" u="sng" dirty="0">
                <a:latin typeface="+mj-lt"/>
              </a:rPr>
              <a:t>keep</a:t>
            </a:r>
            <a:r>
              <a:rPr lang="en-US" sz="2800" dirty="0">
                <a:latin typeface="+mj-lt"/>
              </a:rPr>
              <a:t> your Phase One role. Make sure to share your unique perspective!</a:t>
            </a:r>
          </a:p>
          <a:p>
            <a:pPr marL="55880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latin typeface="+mj-lt"/>
              </a:rPr>
              <a:t>Phase Three</a:t>
            </a:r>
            <a:r>
              <a:rPr lang="en-US" sz="3200" dirty="0">
                <a:latin typeface="+mj-lt"/>
              </a:rPr>
              <a:t>:</a:t>
            </a:r>
          </a:p>
          <a:p>
            <a:pPr marL="1061720" lvl="2" indent="-514350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+mj-lt"/>
              </a:rPr>
              <a:t>For the remainder of the semester, you will take on a </a:t>
            </a:r>
            <a:r>
              <a:rPr lang="en-US" sz="2800" u="sng" dirty="0">
                <a:latin typeface="+mj-lt"/>
              </a:rPr>
              <a:t>different</a:t>
            </a:r>
            <a:r>
              <a:rPr lang="en-US" sz="2800" dirty="0">
                <a:latin typeface="+mj-lt"/>
              </a:rPr>
              <a:t> role from the one you chose in Phase One. The goal for this phase is to help you consider the issues in this course from different points of view.</a:t>
            </a:r>
          </a:p>
          <a:p>
            <a:pPr marL="461963" indent="-417513">
              <a:spcBef>
                <a:spcPts val="600"/>
              </a:spcBef>
              <a:buFont typeface="+mj-lt"/>
              <a:buAutoNum type="arabicPeriod"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916361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F8FF3-5FCD-4CFD-BCDB-E2BA0273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184696"/>
            <a:ext cx="9875520" cy="1356360"/>
          </a:xfrm>
        </p:spPr>
        <p:txBody>
          <a:bodyPr/>
          <a:lstStyle/>
          <a:p>
            <a:pPr algn="ctr"/>
            <a:r>
              <a:rPr lang="en-US" sz="4800" dirty="0">
                <a:latin typeface="+mj-lt"/>
              </a:rPr>
              <a:t>Group Discussion Instructions</a:t>
            </a:r>
            <a:endParaRPr lang="en-US" sz="4800" b="1" dirty="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721515-6A53-44F3-8F12-31B5CE90F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23" y="1461868"/>
            <a:ext cx="11573553" cy="5090856"/>
          </a:xfrm>
        </p:spPr>
        <p:txBody>
          <a:bodyPr numCol="1">
            <a:normAutofit lnSpcReduction="10000"/>
          </a:bodyPr>
          <a:lstStyle/>
          <a:p>
            <a:pPr marL="461963" indent="-417513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j-lt"/>
              </a:rPr>
              <a:t>What did you find </a:t>
            </a:r>
            <a:r>
              <a:rPr lang="en-US" sz="3200" u="sng" dirty="0">
                <a:latin typeface="+mj-lt"/>
              </a:rPr>
              <a:t>interesting/useful</a:t>
            </a:r>
            <a:r>
              <a:rPr lang="en-US" sz="3200" dirty="0">
                <a:latin typeface="+mj-lt"/>
              </a:rPr>
              <a:t>?</a:t>
            </a:r>
          </a:p>
          <a:p>
            <a:pPr marL="461963" indent="-417513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j-lt"/>
              </a:rPr>
              <a:t>What was </a:t>
            </a:r>
            <a:r>
              <a:rPr lang="en-US" sz="3200" u="sng" dirty="0">
                <a:latin typeface="+mj-lt"/>
              </a:rPr>
              <a:t>confusing/hard to understand</a:t>
            </a:r>
            <a:r>
              <a:rPr lang="en-US" sz="3200" dirty="0">
                <a:latin typeface="+mj-lt"/>
              </a:rPr>
              <a:t>?</a:t>
            </a:r>
          </a:p>
          <a:p>
            <a:pPr marL="461963" indent="-417513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j-lt"/>
              </a:rPr>
              <a:t>What is your group’s unique perspective on the article?</a:t>
            </a:r>
          </a:p>
          <a:p>
            <a:pPr marL="1004570" lvl="2" indent="-457200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+mj-lt"/>
              </a:rPr>
              <a:t>e.g., What should a police officer take away from the readings?</a:t>
            </a:r>
          </a:p>
          <a:p>
            <a:pPr marL="461963" indent="-417513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+mj-lt"/>
              </a:rPr>
              <a:t>As a group, write </a:t>
            </a:r>
            <a:r>
              <a:rPr lang="en-US" sz="3200" u="sng" dirty="0">
                <a:latin typeface="+mj-lt"/>
              </a:rPr>
              <a:t>one</a:t>
            </a:r>
            <a:r>
              <a:rPr lang="en-US" sz="3200" dirty="0">
                <a:latin typeface="+mj-lt"/>
              </a:rPr>
              <a:t> exam question about a reading. This question </a:t>
            </a:r>
            <a:r>
              <a:rPr lang="en-US" sz="3200" b="1" dirty="0">
                <a:latin typeface="+mj-lt"/>
              </a:rPr>
              <a:t>must be multiple choice</a:t>
            </a:r>
            <a:r>
              <a:rPr lang="en-US" sz="3200" dirty="0">
                <a:latin typeface="+mj-lt"/>
              </a:rPr>
              <a:t>.</a:t>
            </a:r>
          </a:p>
          <a:p>
            <a:pPr marL="1004570" lvl="2" indent="-457200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+mj-lt"/>
              </a:rPr>
              <a:t>Make sure that you include good “fillers” in your question!</a:t>
            </a:r>
          </a:p>
          <a:p>
            <a:pPr marL="461963" indent="-417513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NOTETAKERS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: Write down group’s exam question and email it to me by Friday at 11:59 pm.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  <a:p>
            <a:pPr marL="461963" indent="-417513">
              <a:spcBef>
                <a:spcPts val="600"/>
              </a:spcBef>
              <a:buFont typeface="+mj-lt"/>
              <a:buAutoNum type="arabicPeriod"/>
            </a:pPr>
            <a:endParaRPr lang="en-US" sz="3200" dirty="0">
              <a:latin typeface="+mj-lt"/>
            </a:endParaRPr>
          </a:p>
          <a:p>
            <a:pPr marL="1004570" lvl="2" indent="-457200">
              <a:spcBef>
                <a:spcPts val="600"/>
              </a:spcBef>
            </a:pPr>
            <a:endParaRPr lang="en-US" sz="2800" dirty="0">
              <a:latin typeface="+mj-lt"/>
            </a:endParaRPr>
          </a:p>
          <a:p>
            <a:pPr marL="461963" indent="-417513">
              <a:spcBef>
                <a:spcPts val="600"/>
              </a:spcBef>
              <a:buFont typeface="+mj-lt"/>
              <a:buAutoNum type="arabicPeriod"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934569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301 Theme">
  <a:themeElements>
    <a:clrScheme name="Custom 6">
      <a:dk1>
        <a:sysClr val="windowText" lastClr="000000"/>
      </a:dk1>
      <a:lt1>
        <a:srgbClr val="E5E8ED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1 Theme" id="{9083D3C8-7C89-451C-8021-3696BD5B04F3}" vid="{8BE05DE8-25DE-4071-B09B-3D8DC4AA5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Widescreen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301 Theme</vt:lpstr>
      <vt:lpstr>Group Discussion </vt:lpstr>
      <vt:lpstr>Group Discussion Rules</vt:lpstr>
      <vt:lpstr>Group Discussion Norms</vt:lpstr>
      <vt:lpstr>Group Discussion Roles</vt:lpstr>
      <vt:lpstr>Group Discussion Phases</vt:lpstr>
      <vt:lpstr>Group Discussion 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Discussion </dc:title>
  <dc:creator>Ryan Edward Ditchfield</dc:creator>
  <cp:lastModifiedBy>Ryan Edward Ditchfield</cp:lastModifiedBy>
  <cp:revision>1</cp:revision>
  <dcterms:created xsi:type="dcterms:W3CDTF">2022-09-23T19:15:03Z</dcterms:created>
  <dcterms:modified xsi:type="dcterms:W3CDTF">2022-09-23T19:15:38Z</dcterms:modified>
</cp:coreProperties>
</file>